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72" r:id="rId4"/>
    <p:sldId id="274" r:id="rId5"/>
    <p:sldId id="276" r:id="rId6"/>
    <p:sldId id="286" r:id="rId7"/>
    <p:sldId id="287" r:id="rId8"/>
    <p:sldId id="288" r:id="rId9"/>
    <p:sldId id="289" r:id="rId10"/>
    <p:sldId id="326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273" r:id="rId38"/>
    <p:sldId id="327" r:id="rId39"/>
    <p:sldId id="328" r:id="rId40"/>
    <p:sldId id="330" r:id="rId41"/>
    <p:sldId id="331" r:id="rId42"/>
    <p:sldId id="332" r:id="rId43"/>
    <p:sldId id="333" r:id="rId44"/>
    <p:sldId id="334" r:id="rId45"/>
    <p:sldId id="329" r:id="rId46"/>
    <p:sldId id="27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6"/>
    <p:restoredTop sz="94636"/>
  </p:normalViewPr>
  <p:slideViewPr>
    <p:cSldViewPr snapToGrid="0" snapToObjects="1">
      <p:cViewPr varScale="1">
        <p:scale>
          <a:sx n="128" d="100"/>
          <a:sy n="128" d="100"/>
        </p:scale>
        <p:origin x="1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9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14-Aug-18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mablewe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2"/>
            <a:ext cx="11490960" cy="3612923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2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Lesson </a:t>
            </a:r>
            <a:r>
              <a:rPr lang="en-US" dirty="0" smtClean="0"/>
              <a:t>02: Web APIs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829" y="5836244"/>
            <a:ext cx="9144000" cy="46658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/>
              <a:t>Dr. Andrea </a:t>
            </a:r>
            <a:r>
              <a:rPr lang="en-US" dirty="0" err="1" smtClean="0"/>
              <a:t>Arcuri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not Enough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07" y="1825625"/>
            <a:ext cx="11894695" cy="700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u="sng" dirty="0" smtClean="0">
                <a:solidFill>
                  <a:schemeClr val="accent1"/>
                </a:solidFill>
              </a:rPr>
              <a:t>en.wikipedia.org:443</a:t>
            </a:r>
            <a:r>
              <a:rPr lang="en-US" dirty="0" smtClean="0"/>
              <a:t>/wiki/Uniform_Resource_Locator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01069" y="2992769"/>
            <a:ext cx="190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host:port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30975" y="2498494"/>
            <a:ext cx="0" cy="5643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338" y="4549515"/>
            <a:ext cx="11669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Host and port are needed to establish a TCP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But what data should we send to specify that we want to retrieve the HTML page at that location?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807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9" y="1825624"/>
            <a:ext cx="11459980" cy="4755057"/>
          </a:xfrm>
        </p:spPr>
        <p:txBody>
          <a:bodyPr/>
          <a:lstStyle/>
          <a:p>
            <a:r>
              <a:rPr lang="en-US" dirty="0" smtClean="0"/>
              <a:t>Protocol Used to specify structure of messages </a:t>
            </a:r>
          </a:p>
          <a:p>
            <a:r>
              <a:rPr lang="en-US" dirty="0" smtClean="0"/>
              <a:t>Started </a:t>
            </a:r>
            <a:r>
              <a:rPr lang="en-US" dirty="0" smtClean="0"/>
              <a:t>at CERN in </a:t>
            </a:r>
            <a:r>
              <a:rPr lang="en-US" dirty="0"/>
              <a:t>1989</a:t>
            </a:r>
            <a:endParaRPr lang="en-US" dirty="0" smtClean="0"/>
          </a:p>
          <a:p>
            <a:r>
              <a:rPr lang="en-US" dirty="0" smtClean="0"/>
              <a:t>1995: version 0.9</a:t>
            </a:r>
          </a:p>
          <a:p>
            <a:r>
              <a:rPr lang="en-US" dirty="0" smtClean="0"/>
              <a:t>1996: version 1.1</a:t>
            </a:r>
          </a:p>
          <a:p>
            <a:r>
              <a:rPr lang="en-US" dirty="0" smtClean="0"/>
              <a:t>1999: “updates” to 1.1</a:t>
            </a:r>
          </a:p>
          <a:p>
            <a:r>
              <a:rPr lang="en-US" dirty="0" smtClean="0"/>
              <a:t>2014: more “updates” to 1.1</a:t>
            </a:r>
          </a:p>
          <a:p>
            <a:r>
              <a:rPr lang="en-US" dirty="0" smtClean="0"/>
              <a:t>2015: version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1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 Versioning: What a Mess!!!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 smtClean="0"/>
              <a:t>HTTP is one the </a:t>
            </a:r>
            <a:r>
              <a:rPr lang="en-US" b="1" dirty="0" smtClean="0"/>
              <a:t>worst </a:t>
            </a:r>
            <a:r>
              <a:rPr lang="en-US" dirty="0" smtClean="0"/>
              <a:t>examples of versioning done </a:t>
            </a:r>
            <a:r>
              <a:rPr lang="en-US" b="1" dirty="0" smtClean="0"/>
              <a:t>wrong</a:t>
            </a:r>
            <a:endParaRPr lang="en-US" dirty="0" smtClean="0"/>
          </a:p>
          <a:p>
            <a:r>
              <a:rPr lang="en-US" dirty="0" smtClean="0"/>
              <a:t>Changing specs and semantics over 18 years, but still keeping the same version number </a:t>
            </a:r>
            <a:r>
              <a:rPr lang="en-US" b="1" dirty="0" smtClean="0"/>
              <a:t>1.1</a:t>
            </a:r>
            <a:r>
              <a:rPr lang="en-US" dirty="0" smtClean="0"/>
              <a:t>!!!</a:t>
            </a:r>
          </a:p>
          <a:p>
            <a:r>
              <a:rPr lang="en-US" dirty="0" smtClean="0"/>
              <a:t>Why? To support the largest number of browsers, even very old ones</a:t>
            </a:r>
          </a:p>
          <a:p>
            <a:r>
              <a:rPr lang="en-US" dirty="0" smtClean="0"/>
              <a:t>Not many people realized there was an update in 2014… you might still find quite a few libraries/tools that wrongly use the 1999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5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RFC (</a:t>
            </a:r>
            <a:r>
              <a:rPr lang="en-US" dirty="0"/>
              <a:t>Request for </a:t>
            </a:r>
            <a:r>
              <a:rPr lang="en-US" dirty="0" smtClean="0"/>
              <a:t>Comments)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Technically, a RFC is not a “standard” yet, but it is de-facto in practice</a:t>
            </a:r>
          </a:p>
          <a:p>
            <a:r>
              <a:rPr lang="en-US" dirty="0" smtClean="0"/>
              <a:t>RFC 7230, HTTP/1.1: Message Syntax and Routing</a:t>
            </a:r>
          </a:p>
          <a:p>
            <a:r>
              <a:rPr lang="en-US" dirty="0" smtClean="0"/>
              <a:t>RFC 7231, HTTP/1.1: Semantics and Content</a:t>
            </a:r>
          </a:p>
          <a:p>
            <a:r>
              <a:rPr lang="en-US" dirty="0" smtClean="0"/>
              <a:t>RFC 7232, HTTP/1.1: Conditional Requests</a:t>
            </a:r>
          </a:p>
          <a:p>
            <a:r>
              <a:rPr lang="en-US" dirty="0" smtClean="0"/>
              <a:t>RFC 7233, HTTP/1.1: Range Requests</a:t>
            </a:r>
          </a:p>
          <a:p>
            <a:r>
              <a:rPr lang="en-US" dirty="0" smtClean="0"/>
              <a:t>RFC 7234, HTTP/1.1: Caching</a:t>
            </a:r>
          </a:p>
          <a:p>
            <a:r>
              <a:rPr lang="en-US" dirty="0" smtClean="0"/>
              <a:t>RFC 7235, HTTP/1.1: Authentication</a:t>
            </a:r>
          </a:p>
          <a:p>
            <a:r>
              <a:rPr lang="en-US" dirty="0" smtClean="0"/>
              <a:t>RFC 7540, HTTP/2</a:t>
            </a:r>
          </a:p>
          <a:p>
            <a:r>
              <a:rPr lang="en-US" dirty="0" smtClean="0"/>
              <a:t>Etc.</a:t>
            </a:r>
          </a:p>
          <a:p>
            <a:r>
              <a:rPr lang="en-US" i="1" dirty="0" smtClean="0"/>
              <a:t>When working with web services, it is fundamental to understand all the low level details of HTTP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83728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1.1 vs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2 is quite recent (2015), and still not so common</a:t>
            </a:r>
          </a:p>
          <a:p>
            <a:r>
              <a:rPr lang="en-US" dirty="0" smtClean="0"/>
              <a:t>Unless otherwise stated, we </a:t>
            </a:r>
            <a:r>
              <a:rPr lang="en-US" dirty="0" smtClean="0"/>
              <a:t>will </a:t>
            </a:r>
            <a:r>
              <a:rPr lang="en-US" dirty="0" smtClean="0"/>
              <a:t>just deal with v1.1</a:t>
            </a:r>
          </a:p>
          <a:p>
            <a:r>
              <a:rPr lang="en-US" dirty="0" smtClean="0"/>
              <a:t>From user’s perspective, v2 is like v1.1</a:t>
            </a:r>
          </a:p>
          <a:p>
            <a:pPr lvl="1"/>
            <a:r>
              <a:rPr lang="en-US" dirty="0" smtClean="0"/>
              <a:t>Same methods/verbs, just better optimization / performance improvement </a:t>
            </a:r>
          </a:p>
          <a:p>
            <a:pPr lvl="1"/>
            <a:r>
              <a:rPr lang="en-US" dirty="0" smtClean="0"/>
              <a:t>More like adding functionalities, not replacing it</a:t>
            </a:r>
          </a:p>
          <a:p>
            <a:r>
              <a:rPr lang="en-US" dirty="0" smtClean="0"/>
              <a:t>Main visible </a:t>
            </a:r>
            <a:r>
              <a:rPr lang="en-US" dirty="0"/>
              <a:t>difference: v1.1 is “text” based, whereas v2 has its own byte format (less space, but more difficult to </a:t>
            </a:r>
            <a:r>
              <a:rPr lang="en-US" dirty="0" smtClean="0"/>
              <a:t>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66798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 Messages: 3 Main </a:t>
            </a:r>
            <a:r>
              <a:rPr lang="en-US" dirty="0"/>
              <a:t>P</a:t>
            </a:r>
            <a:r>
              <a:rPr lang="en-US" dirty="0" smtClean="0"/>
              <a:t>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 smtClean="0"/>
              <a:t>First line specifying the action you want to do, </a:t>
            </a:r>
            <a:r>
              <a:rPr lang="en-US" dirty="0" err="1" smtClean="0"/>
              <a:t>eg</a:t>
            </a:r>
            <a:r>
              <a:rPr lang="en-US" dirty="0" smtClean="0"/>
              <a:t> GET a specific resource</a:t>
            </a:r>
          </a:p>
          <a:p>
            <a:r>
              <a:rPr lang="en-US" dirty="0" smtClean="0"/>
              <a:t>Set of </a:t>
            </a:r>
            <a:r>
              <a:rPr lang="en-US" i="1" dirty="0" smtClean="0"/>
              <a:t>headers </a:t>
            </a:r>
            <a:r>
              <a:rPr lang="en-US" dirty="0" smtClean="0"/>
              <a:t>to provide extra meta-info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in which format you want the response: JSON? Plain Text? XML?</a:t>
            </a:r>
          </a:p>
          <a:p>
            <a:pPr lvl="1"/>
            <a:r>
              <a:rPr lang="en-US" dirty="0" smtClean="0"/>
              <a:t>In which language? Norwegian? English?</a:t>
            </a:r>
          </a:p>
          <a:p>
            <a:r>
              <a:rPr lang="en-US" dirty="0" smtClean="0"/>
              <a:t>(Optional) Body: </a:t>
            </a:r>
            <a:r>
              <a:rPr lang="en-US" dirty="0"/>
              <a:t>c</a:t>
            </a:r>
            <a:r>
              <a:rPr lang="en-US" dirty="0" smtClean="0"/>
              <a:t>an be anything. </a:t>
            </a:r>
          </a:p>
          <a:p>
            <a:pPr lvl="1"/>
            <a:r>
              <a:rPr lang="en-US" dirty="0" smtClean="0"/>
              <a:t>Request: </a:t>
            </a:r>
            <a:r>
              <a:rPr lang="en-US" dirty="0"/>
              <a:t>u</a:t>
            </a:r>
            <a:r>
              <a:rPr lang="en-US" dirty="0" smtClean="0"/>
              <a:t>sually to provide user data, </a:t>
            </a:r>
            <a:r>
              <a:rPr lang="en-US" dirty="0" err="1" smtClean="0"/>
              <a:t>eg</a:t>
            </a:r>
            <a:r>
              <a:rPr lang="en-US" dirty="0" smtClean="0"/>
              <a:t>, login/password in a submitted form</a:t>
            </a:r>
          </a:p>
          <a:p>
            <a:pPr lvl="1"/>
            <a:r>
              <a:rPr lang="en-US" dirty="0" smtClean="0"/>
              <a:t>Response: the actual resource that is retrieved, </a:t>
            </a:r>
            <a:r>
              <a:rPr lang="en-US" dirty="0" err="1" smtClean="0"/>
              <a:t>eg</a:t>
            </a:r>
            <a:r>
              <a:rPr lang="en-US" dirty="0" smtClean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187538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&lt;METOD&gt; &lt;RESOURCE&gt; &lt;PROTOCOL&gt; \r\n</a:t>
            </a:r>
          </a:p>
          <a:p>
            <a:r>
              <a:rPr lang="en-US" dirty="0" smtClean="0"/>
              <a:t>Ex.: GET     /    HTTP/1.1</a:t>
            </a:r>
          </a:p>
          <a:p>
            <a:pPr lvl="1"/>
            <a:r>
              <a:rPr lang="en-US" dirty="0" smtClean="0"/>
              <a:t>&lt;method&gt;   </a:t>
            </a:r>
            <a:r>
              <a:rPr lang="en-US" b="1" dirty="0" smtClean="0"/>
              <a:t>GET</a:t>
            </a:r>
          </a:p>
          <a:p>
            <a:pPr lvl="1"/>
            <a:r>
              <a:rPr lang="en-US" dirty="0" smtClean="0"/>
              <a:t>&lt;resource&gt;  </a:t>
            </a:r>
            <a:r>
              <a:rPr lang="en-US" b="1" dirty="0" smtClean="0"/>
              <a:t>/</a:t>
            </a:r>
          </a:p>
          <a:p>
            <a:pPr lvl="1"/>
            <a:r>
              <a:rPr lang="en-US" dirty="0" smtClean="0"/>
              <a:t>&lt;protocol&gt;  </a:t>
            </a:r>
            <a:r>
              <a:rPr lang="en-US" b="1" dirty="0" smtClean="0"/>
              <a:t>HTTP/1.1</a:t>
            </a:r>
          </a:p>
          <a:p>
            <a:r>
              <a:rPr lang="en-US" dirty="0" smtClean="0"/>
              <a:t>A resource can be anything</a:t>
            </a:r>
          </a:p>
          <a:p>
            <a:pPr lvl="1"/>
            <a:r>
              <a:rPr lang="en-US" dirty="0" smtClean="0"/>
              <a:t>html, jpeg, </a:t>
            </a:r>
            <a:r>
              <a:rPr lang="en-US" dirty="0" err="1" smtClean="0"/>
              <a:t>json</a:t>
            </a:r>
            <a:r>
              <a:rPr lang="en-US" dirty="0" smtClean="0"/>
              <a:t>, xml, pdf, etc. </a:t>
            </a:r>
          </a:p>
          <a:p>
            <a:r>
              <a:rPr lang="en-US" dirty="0" smtClean="0"/>
              <a:t>A resource is identified by its </a:t>
            </a:r>
            <a:r>
              <a:rPr lang="en-US" i="1" dirty="0" smtClean="0"/>
              <a:t>path</a:t>
            </a:r>
          </a:p>
          <a:p>
            <a:pPr lvl="1"/>
            <a:r>
              <a:rPr lang="en-US" dirty="0" smtClean="0"/>
              <a:t>Recall URI, and such path is same as file-system on Mac/Linux, where “/” is the 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kinds of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GET</a:t>
            </a:r>
            <a:r>
              <a:rPr lang="en-US" dirty="0" smtClean="0"/>
              <a:t>: to retrieve a resource</a:t>
            </a:r>
          </a:p>
          <a:p>
            <a:r>
              <a:rPr lang="en-US" b="1" dirty="0" smtClean="0"/>
              <a:t>POST</a:t>
            </a:r>
            <a:r>
              <a:rPr lang="en-US" dirty="0" smtClean="0"/>
              <a:t>: to send data (in the HTTP body), and/or create a resource</a:t>
            </a:r>
          </a:p>
          <a:p>
            <a:r>
              <a:rPr lang="en-US" b="1" dirty="0" smtClean="0"/>
              <a:t>PUT</a:t>
            </a:r>
            <a:r>
              <a:rPr lang="en-US" dirty="0" smtClean="0"/>
              <a:t>: to replace an existing resource with a new one</a:t>
            </a:r>
          </a:p>
          <a:p>
            <a:r>
              <a:rPr lang="en-US" b="1" dirty="0" smtClean="0"/>
              <a:t>PATCH</a:t>
            </a:r>
            <a:r>
              <a:rPr lang="en-US" dirty="0" smtClean="0"/>
              <a:t>: to do a partial update on an existing resource</a:t>
            </a:r>
          </a:p>
          <a:p>
            <a:r>
              <a:rPr lang="en-US" b="1" dirty="0" smtClean="0"/>
              <a:t>DELETE</a:t>
            </a:r>
            <a:r>
              <a:rPr lang="en-US" dirty="0" smtClean="0"/>
              <a:t>: to delete a resource</a:t>
            </a:r>
          </a:p>
          <a:p>
            <a:r>
              <a:rPr lang="en-US" b="1" dirty="0" smtClean="0"/>
              <a:t>HEAD</a:t>
            </a:r>
            <a:r>
              <a:rPr lang="en-US" dirty="0" smtClean="0"/>
              <a:t>: like a GET, but only return headers, not the resource data</a:t>
            </a:r>
          </a:p>
          <a:p>
            <a:r>
              <a:rPr lang="en-US" dirty="0" smtClean="0"/>
              <a:t>OPTIONS: to check what methods are available on a resource</a:t>
            </a:r>
          </a:p>
          <a:p>
            <a:r>
              <a:rPr lang="en-US" dirty="0" smtClean="0"/>
              <a:t>TRACE: for debugging</a:t>
            </a:r>
          </a:p>
          <a:p>
            <a:r>
              <a:rPr lang="en-US" dirty="0" smtClean="0"/>
              <a:t>CONNECT: tunneling connection through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 smtClean="0"/>
              <a:t>Each of the methods has a clear semantics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GET does retrieve a resource, whereas DELETE should delete it</a:t>
            </a:r>
          </a:p>
          <a:p>
            <a:r>
              <a:rPr lang="en-US" dirty="0" smtClean="0"/>
              <a:t>But </a:t>
            </a:r>
            <a:r>
              <a:rPr lang="en-US" i="1" dirty="0" smtClean="0"/>
              <a:t>how</a:t>
            </a:r>
            <a:r>
              <a:rPr lang="en-US" dirty="0" smtClean="0"/>
              <a:t> the application server does handle them is completely up to it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182520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Verbs should not be in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 smtClean="0"/>
              <a:t>Given a resource “/x.html”</a:t>
            </a:r>
          </a:p>
          <a:p>
            <a:r>
              <a:rPr lang="en-US" b="1" dirty="0" smtClean="0"/>
              <a:t>Wrong</a:t>
            </a:r>
            <a:r>
              <a:rPr lang="en-US" dirty="0" smtClean="0"/>
              <a:t>: GET </a:t>
            </a:r>
            <a:r>
              <a:rPr lang="en-US" dirty="0"/>
              <a:t>on “</a:t>
            </a:r>
            <a:r>
              <a:rPr lang="en-US" dirty="0" smtClean="0"/>
              <a:t>www.foo.org/x.html/delete</a:t>
            </a:r>
            <a:r>
              <a:rPr lang="en-US" dirty="0"/>
              <a:t>” to delete “</a:t>
            </a:r>
            <a:r>
              <a:rPr lang="en-US" dirty="0" smtClean="0"/>
              <a:t>x.html” </a:t>
            </a:r>
            <a:endParaRPr lang="en-US" dirty="0"/>
          </a:p>
          <a:p>
            <a:pPr lvl="1"/>
            <a:r>
              <a:rPr lang="en-US" dirty="0"/>
              <a:t>Here the resource would be “/</a:t>
            </a:r>
            <a:r>
              <a:rPr lang="en-US" dirty="0" smtClean="0"/>
              <a:t>x.html/delete”</a:t>
            </a:r>
          </a:p>
          <a:p>
            <a:r>
              <a:rPr lang="en-US" dirty="0" smtClean="0"/>
              <a:t>Also wrong to use query,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/>
              <a:t>“</a:t>
            </a:r>
            <a:r>
              <a:rPr lang="en-US" dirty="0" smtClean="0"/>
              <a:t>www.foo.org/</a:t>
            </a:r>
            <a:r>
              <a:rPr lang="en-US" dirty="0" err="1" smtClean="0"/>
              <a:t>x.html</a:t>
            </a:r>
            <a:r>
              <a:rPr lang="en-US" i="1" dirty="0" err="1" smtClean="0"/>
              <a:t>?method</a:t>
            </a:r>
            <a:r>
              <a:rPr lang="en-US" i="1" dirty="0" smtClean="0"/>
              <a:t>=delete</a:t>
            </a:r>
            <a:r>
              <a:rPr lang="en-US" dirty="0"/>
              <a:t>” </a:t>
            </a:r>
          </a:p>
          <a:p>
            <a:r>
              <a:rPr lang="en-US" dirty="0" smtClean="0"/>
              <a:t>Paths should represent/identify resources, and NOT actions on those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8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Refresh knowledge of HTTP protocol</a:t>
            </a:r>
          </a:p>
          <a:p>
            <a:r>
              <a:rPr lang="en-US" dirty="0" smtClean="0"/>
              <a:t>Look at how to provide data/operations over the network with a Web Service</a:t>
            </a:r>
          </a:p>
          <a:p>
            <a:r>
              <a:rPr lang="en-US" dirty="0" smtClean="0"/>
              <a:t>In the code we will use the term </a:t>
            </a:r>
            <a:r>
              <a:rPr lang="en-US" b="1" dirty="0" smtClean="0"/>
              <a:t>REST</a:t>
            </a:r>
            <a:r>
              <a:rPr lang="en-US" dirty="0" smtClean="0"/>
              <a:t>, but will not follow </a:t>
            </a:r>
            <a:r>
              <a:rPr lang="en-US" i="1" dirty="0" smtClean="0"/>
              <a:t>yet</a:t>
            </a:r>
            <a:r>
              <a:rPr lang="en-US" dirty="0" smtClean="0"/>
              <a:t> its architectural guidelines</a:t>
            </a:r>
          </a:p>
          <a:p>
            <a:pPr lvl="1"/>
            <a:r>
              <a:rPr lang="en-US" dirty="0" smtClean="0"/>
              <a:t>We will go into its details in Lesson 04</a:t>
            </a:r>
          </a:p>
          <a:p>
            <a:r>
              <a:rPr lang="en-US" dirty="0" smtClean="0"/>
              <a:t>We will see othe</a:t>
            </a:r>
            <a:r>
              <a:rPr lang="en-US" dirty="0" smtClean="0"/>
              <a:t>r kinds of web services (SOAP and </a:t>
            </a:r>
            <a:r>
              <a:rPr lang="en-US" dirty="0" err="1" smtClean="0"/>
              <a:t>GraphQL</a:t>
            </a:r>
            <a:r>
              <a:rPr lang="en-US" dirty="0" smtClean="0"/>
              <a:t>) much later in the course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 smtClean="0"/>
              <a:t>idempotent</a:t>
            </a:r>
            <a:r>
              <a:rPr lang="en-US" dirty="0" smtClean="0"/>
              <a:t> </a:t>
            </a:r>
            <a:r>
              <a:rPr lang="en-US" dirty="0"/>
              <a:t>if the intended effect </a:t>
            </a:r>
            <a:r>
              <a:rPr lang="en-US" dirty="0" smtClean="0"/>
              <a:t>on the </a:t>
            </a:r>
            <a:r>
              <a:rPr lang="en-US" dirty="0"/>
              <a:t>server of multiple identical requests with that method is </a:t>
            </a:r>
            <a:r>
              <a:rPr lang="en-US" dirty="0" smtClean="0"/>
              <a:t>the same </a:t>
            </a:r>
            <a:r>
              <a:rPr lang="en-US" dirty="0"/>
              <a:t>as the effect for a single such request...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if a client </a:t>
            </a:r>
            <a:r>
              <a:rPr lang="en-US" dirty="0"/>
              <a:t>sends a </a:t>
            </a:r>
            <a:r>
              <a:rPr lang="en-US" dirty="0" smtClean="0"/>
              <a:t>… request </a:t>
            </a:r>
            <a:r>
              <a:rPr lang="en-US" dirty="0"/>
              <a:t>and the underlying connection is </a:t>
            </a:r>
            <a:r>
              <a:rPr lang="en-US" dirty="0" smtClean="0"/>
              <a:t>closed before </a:t>
            </a:r>
            <a:r>
              <a:rPr lang="en-US" dirty="0"/>
              <a:t>any response is received, then the client can establish a </a:t>
            </a:r>
            <a:r>
              <a:rPr lang="en-US" dirty="0" smtClean="0"/>
              <a:t>new connection </a:t>
            </a:r>
            <a:r>
              <a:rPr lang="en-US" dirty="0"/>
              <a:t>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11836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methods are idempotent?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GET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POST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DELETE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PUT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PATCH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HEAD</a:t>
            </a:r>
            <a:endParaRPr lang="en-US" b="1" dirty="0"/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 smtClean="0"/>
              <a:t>Extra meta-information, besides Method/Resource</a:t>
            </a:r>
          </a:p>
          <a:p>
            <a:r>
              <a:rPr lang="en-US" dirty="0" smtClean="0"/>
              <a:t>Pairs &lt;key&gt;:&lt;value&gt;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In which format am I expecting the resource? HTML? JSON?</a:t>
            </a:r>
          </a:p>
          <a:p>
            <a:pPr lvl="1"/>
            <a:r>
              <a:rPr lang="en-US" dirty="0" smtClean="0"/>
              <a:t>In which language do I want it?</a:t>
            </a:r>
          </a:p>
          <a:p>
            <a:pPr lvl="1"/>
            <a:r>
              <a:rPr lang="en-US" dirty="0" smtClean="0"/>
              <a:t>Who am I? (important for user authentication)</a:t>
            </a:r>
          </a:p>
          <a:p>
            <a:pPr lvl="1"/>
            <a:r>
              <a:rPr lang="en-US" dirty="0" smtClean="0"/>
              <a:t>Should the TCP connection be kept alive, or should it be closed after this HTTP request?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9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-140041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180" y="4428417"/>
            <a:ext cx="11720945" cy="21008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Request for </a:t>
            </a:r>
            <a:r>
              <a:rPr lang="en-US" i="1" dirty="0" smtClean="0">
                <a:hlinkClick r:id="rId3"/>
              </a:rPr>
              <a:t>www.google.com</a:t>
            </a:r>
            <a:r>
              <a:rPr lang="en-US" i="1" dirty="0" smtClean="0"/>
              <a:t> </a:t>
            </a:r>
            <a:r>
              <a:rPr lang="en-US" dirty="0" smtClean="0"/>
              <a:t>in a browser (</a:t>
            </a:r>
            <a:r>
              <a:rPr lang="en-US" dirty="0" err="1" smtClean="0"/>
              <a:t>eg</a:t>
            </a:r>
            <a:r>
              <a:rPr lang="en-US" dirty="0" smtClean="0"/>
              <a:t> Chrome)</a:t>
            </a:r>
            <a:endParaRPr lang="en-US" i="1" dirty="0" smtClean="0"/>
          </a:p>
          <a:p>
            <a:r>
              <a:rPr lang="en-US" dirty="0" smtClean="0"/>
              <a:t>Recall, you can use </a:t>
            </a:r>
            <a:r>
              <a:rPr lang="en-US" dirty="0" err="1" smtClean="0"/>
              <a:t>WireShark</a:t>
            </a:r>
            <a:r>
              <a:rPr lang="en-US" dirty="0" smtClean="0"/>
              <a:t> or Chrome Developer </a:t>
            </a:r>
            <a:r>
              <a:rPr lang="en-US" dirty="0" smtClean="0"/>
              <a:t>Tools</a:t>
            </a:r>
          </a:p>
          <a:p>
            <a:r>
              <a:rPr lang="en-US" dirty="0" smtClean="0"/>
              <a:t>Several HTTP headers: </a:t>
            </a:r>
            <a:r>
              <a:rPr lang="en-US" dirty="0" err="1" smtClean="0"/>
              <a:t>eg</a:t>
            </a:r>
            <a:r>
              <a:rPr lang="en-US" dirty="0" smtClean="0"/>
              <a:t>, including preferred format and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 smtClean="0"/>
              <a:t>After last header, there must be an empty line</a:t>
            </a:r>
          </a:p>
          <a:p>
            <a:r>
              <a:rPr lang="en-US" dirty="0" smtClean="0"/>
              <a:t>Any data after that, if any, would be part of the payload, </a:t>
            </a:r>
            <a:r>
              <a:rPr lang="en-US" dirty="0" err="1" smtClean="0"/>
              <a:t>ie</a:t>
            </a:r>
            <a:r>
              <a:rPr lang="en-US" dirty="0" smtClean="0"/>
              <a:t> HTTP body</a:t>
            </a:r>
          </a:p>
          <a:p>
            <a:r>
              <a:rPr lang="en-US" dirty="0" smtClean="0"/>
              <a:t>Request: needed for </a:t>
            </a:r>
            <a:r>
              <a:rPr lang="en-US" b="1" dirty="0" smtClean="0"/>
              <a:t>POST</a:t>
            </a:r>
            <a:r>
              <a:rPr lang="en-US" dirty="0" smtClean="0"/>
              <a:t>, </a:t>
            </a:r>
            <a:r>
              <a:rPr lang="en-US" b="1" dirty="0" smtClean="0"/>
              <a:t>PUT</a:t>
            </a:r>
            <a:r>
              <a:rPr lang="en-US" dirty="0" smtClean="0"/>
              <a:t> and </a:t>
            </a:r>
            <a:r>
              <a:rPr lang="en-US" b="1" dirty="0" smtClean="0"/>
              <a:t>PATCH</a:t>
            </a:r>
          </a:p>
          <a:p>
            <a:r>
              <a:rPr lang="en-US" dirty="0" smtClean="0"/>
              <a:t>Response: needed for </a:t>
            </a:r>
            <a:r>
              <a:rPr lang="en-US" b="1" dirty="0" smtClean="0"/>
              <a:t>GET </a:t>
            </a:r>
            <a:r>
              <a:rPr lang="en-US" dirty="0" smtClean="0"/>
              <a:t>(also the other methods “might” have body, but </a:t>
            </a:r>
            <a:r>
              <a:rPr lang="en-US" b="1" dirty="0" smtClean="0"/>
              <a:t>HEAD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2" y="454025"/>
            <a:ext cx="11630025" cy="765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i="1" dirty="0"/>
              <a:t>www.rd.com</a:t>
            </a:r>
            <a:r>
              <a:rPr lang="en-US" b="1" dirty="0"/>
              <a:t>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1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GET with no body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Have a look at the “Accept” header… there is no “jpg” there, why?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65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this case, payload is in JPEG format</a:t>
            </a:r>
          </a:p>
          <a:p>
            <a:r>
              <a:rPr lang="en-US" dirty="0" smtClean="0"/>
              <a:t>“Content-type” header: </a:t>
            </a:r>
          </a:p>
          <a:p>
            <a:pPr lvl="1"/>
            <a:r>
              <a:rPr lang="en-US" dirty="0" smtClean="0"/>
              <a:t>need to specify the format, </a:t>
            </a:r>
            <a:r>
              <a:rPr lang="en-US" dirty="0" err="1" smtClean="0"/>
              <a:t>eg</a:t>
            </a:r>
            <a:r>
              <a:rPr lang="en-US" dirty="0" smtClean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 smtClean="0"/>
              <a:t>“Content-length” header:</a:t>
            </a:r>
          </a:p>
          <a:p>
            <a:pPr lvl="1"/>
            <a:r>
              <a:rPr lang="en-US" dirty="0" smtClean="0"/>
              <a:t>Essential, otherwise HTTP parser cannot know when payload is finished</a:t>
            </a:r>
          </a:p>
          <a:p>
            <a:r>
              <a:rPr lang="en-US" dirty="0" smtClean="0"/>
              <a:t>Cache handling: headers like “Cache-Control”, “</a:t>
            </a:r>
            <a:r>
              <a:rPr lang="en-US" dirty="0" err="1" smtClean="0"/>
              <a:t>ETag</a:t>
            </a:r>
            <a:r>
              <a:rPr lang="en-US" dirty="0" smtClean="0"/>
              <a:t>”, “Last-Modified”, etc.</a:t>
            </a:r>
          </a:p>
          <a:p>
            <a:pPr lvl="1"/>
            <a:r>
              <a:rPr lang="en-US" dirty="0" smtClean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kind of headers and body as HTTP request</a:t>
            </a:r>
          </a:p>
          <a:p>
            <a:r>
              <a:rPr lang="en-US" dirty="0" smtClean="0"/>
              <a:t>Only first line does differ</a:t>
            </a:r>
          </a:p>
          <a:p>
            <a:r>
              <a:rPr lang="en-US" dirty="0" smtClean="0"/>
              <a:t>&lt;PROTOCOL&gt; &lt;STATUS&gt; &lt;DESCRIPTION&gt;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“HTTP/1.1 </a:t>
            </a:r>
            <a:r>
              <a:rPr lang="en-US" dirty="0" smtClean="0"/>
              <a:t>   200    OK” </a:t>
            </a:r>
          </a:p>
          <a:p>
            <a:pPr lvl="2"/>
            <a:r>
              <a:rPr lang="en-US" dirty="0" smtClean="0"/>
              <a:t>Note: only 1 space “ ” between the tags, I added extras just for readability</a:t>
            </a:r>
          </a:p>
          <a:p>
            <a:r>
              <a:rPr lang="en-US" dirty="0" smtClean="0"/>
              <a:t>When making a request, a lot of things could happen on server, and the “status” is used to say what happened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digit number, divided into “families”</a:t>
            </a:r>
          </a:p>
          <a:p>
            <a:r>
              <a:rPr lang="en-US" dirty="0" smtClean="0"/>
              <a:t>1xx: informational, interim response</a:t>
            </a:r>
          </a:p>
          <a:p>
            <a:r>
              <a:rPr lang="en-US" dirty="0" smtClean="0"/>
              <a:t>2xx: success</a:t>
            </a:r>
          </a:p>
          <a:p>
            <a:r>
              <a:rPr lang="en-US" dirty="0" smtClean="0"/>
              <a:t>3xx: redirection</a:t>
            </a:r>
          </a:p>
          <a:p>
            <a:r>
              <a:rPr lang="en-US" dirty="0" smtClean="0"/>
              <a:t>4xx: user error</a:t>
            </a:r>
          </a:p>
          <a:p>
            <a:r>
              <a:rPr lang="en-US" dirty="0" smtClean="0"/>
              <a:t>5xx: server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2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2xx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 smtClean="0"/>
              <a:t>200</a:t>
            </a:r>
            <a:r>
              <a:rPr lang="en-US" dirty="0" smtClean="0"/>
              <a:t>: OK</a:t>
            </a:r>
          </a:p>
          <a:p>
            <a:r>
              <a:rPr lang="en-US" b="1" dirty="0" smtClean="0"/>
              <a:t>201</a:t>
            </a:r>
            <a:r>
              <a:rPr lang="en-US" dirty="0" smtClean="0"/>
              <a:t>: resource created</a:t>
            </a:r>
          </a:p>
          <a:p>
            <a:r>
              <a:rPr lang="en-US" b="1" dirty="0" smtClean="0"/>
              <a:t>202</a:t>
            </a:r>
            <a:r>
              <a:rPr lang="en-US" dirty="0" smtClean="0"/>
              <a:t>: accepted, but not completed (</a:t>
            </a:r>
            <a:r>
              <a:rPr lang="en-US" dirty="0" err="1" smtClean="0"/>
              <a:t>eg</a:t>
            </a:r>
            <a:r>
              <a:rPr lang="en-US" dirty="0" smtClean="0"/>
              <a:t>, background operation)</a:t>
            </a:r>
          </a:p>
          <a:p>
            <a:r>
              <a:rPr lang="en-US" b="1" dirty="0" smtClean="0"/>
              <a:t>204</a:t>
            </a:r>
            <a:r>
              <a:rPr lang="en-US" dirty="0" smtClean="0"/>
              <a:t>: no content (</a:t>
            </a:r>
            <a:r>
              <a:rPr lang="en-US" dirty="0" err="1" smtClean="0"/>
              <a:t>eg</a:t>
            </a:r>
            <a:r>
              <a:rPr lang="en-US" dirty="0" smtClean="0"/>
              <a:t>, as result of PUT or DELETE)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3xx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Note: the semantics of these codes is a “</a:t>
            </a:r>
            <a:r>
              <a:rPr lang="en-US" b="1" dirty="0" smtClean="0"/>
              <a:t>mess</a:t>
            </a:r>
            <a:r>
              <a:rPr lang="en-US" dirty="0" smtClean="0"/>
              <a:t>”, being changing with different “updates” of HTTP 1.1… and being left in an inconsistent state</a:t>
            </a:r>
          </a:p>
          <a:p>
            <a:r>
              <a:rPr lang="en-US" b="1" dirty="0" smtClean="0"/>
              <a:t>301</a:t>
            </a:r>
            <a:r>
              <a:rPr lang="en-US" dirty="0" smtClean="0"/>
              <a:t> permanent redirection</a:t>
            </a:r>
          </a:p>
          <a:p>
            <a:pPr lvl="1"/>
            <a:r>
              <a:rPr lang="en-US" dirty="0" smtClean="0"/>
              <a:t>If X redirects to Y, then client will never ask for X again, and go straight for Y</a:t>
            </a:r>
          </a:p>
          <a:p>
            <a:r>
              <a:rPr lang="en-US" b="1" dirty="0" smtClean="0"/>
              <a:t>302</a:t>
            </a:r>
            <a:r>
              <a:rPr lang="en-US" dirty="0" smtClean="0"/>
              <a:t> temporary redirection</a:t>
            </a:r>
          </a:p>
          <a:p>
            <a:pPr lvl="1"/>
            <a:r>
              <a:rPr lang="en-US" dirty="0" smtClean="0"/>
              <a:t>“May” change verb, </a:t>
            </a:r>
            <a:r>
              <a:rPr lang="en-US" dirty="0" err="1" smtClean="0"/>
              <a:t>eg</a:t>
            </a:r>
            <a:r>
              <a:rPr lang="en-US" dirty="0" smtClean="0"/>
              <a:t> from POST to GET</a:t>
            </a:r>
          </a:p>
          <a:p>
            <a:r>
              <a:rPr lang="en-US" b="1" dirty="0" smtClean="0"/>
              <a:t>307</a:t>
            </a:r>
            <a:r>
              <a:rPr lang="en-US" dirty="0" smtClean="0"/>
              <a:t> temporary redirection, but same verb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POST stays a POST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Location</a:t>
            </a:r>
            <a:r>
              <a:rPr lang="en-US" dirty="0" smtClean="0"/>
              <a:t>” header: URI of where we should redirect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4xx User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400</a:t>
            </a:r>
            <a:r>
              <a:rPr lang="en-US" dirty="0" smtClean="0"/>
              <a:t>: bad request (generic error code)</a:t>
            </a:r>
          </a:p>
          <a:p>
            <a:r>
              <a:rPr lang="en-US" b="1" dirty="0" smtClean="0"/>
              <a:t>401</a:t>
            </a:r>
            <a:r>
              <a:rPr lang="en-US" dirty="0" smtClean="0"/>
              <a:t>: unauthorized (user not authenticated)</a:t>
            </a:r>
          </a:p>
          <a:p>
            <a:r>
              <a:rPr lang="en-US" b="1" dirty="0" smtClean="0"/>
              <a:t>403</a:t>
            </a:r>
            <a:r>
              <a:rPr lang="en-US" dirty="0" smtClean="0"/>
              <a:t>: forbidden (authenticated but lacking authorization, or not accessible regardless of </a:t>
            </a:r>
            <a:r>
              <a:rPr lang="en-US" dirty="0" err="1" smtClean="0"/>
              <a:t>auth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Note: RFC 7231/7235 are rather ambiguous/confusing when it comes to define authentication/authorization, </a:t>
            </a:r>
            <a:r>
              <a:rPr lang="en-US" smtClean="0"/>
              <a:t>and differences </a:t>
            </a:r>
            <a:r>
              <a:rPr lang="en-US" dirty="0" smtClean="0"/>
              <a:t>between 401 and 403</a:t>
            </a:r>
          </a:p>
          <a:p>
            <a:r>
              <a:rPr lang="en-US" b="1" dirty="0" smtClean="0"/>
              <a:t>404</a:t>
            </a:r>
            <a:r>
              <a:rPr lang="en-US" dirty="0" smtClean="0"/>
              <a:t>: not found (likely the most famous HTTP status code)</a:t>
            </a:r>
          </a:p>
          <a:p>
            <a:r>
              <a:rPr lang="en-US" b="1" dirty="0" smtClean="0"/>
              <a:t>405</a:t>
            </a:r>
            <a:r>
              <a:rPr lang="en-US" dirty="0" smtClean="0"/>
              <a:t>: method not </a:t>
            </a:r>
            <a:r>
              <a:rPr lang="en-US" dirty="0"/>
              <a:t>a</a:t>
            </a:r>
            <a:r>
              <a:rPr lang="en-US" dirty="0" smtClean="0"/>
              <a:t>llowed (</a:t>
            </a:r>
            <a:r>
              <a:rPr lang="en-US" dirty="0" err="1" smtClean="0"/>
              <a:t>eg</a:t>
            </a:r>
            <a:r>
              <a:rPr lang="en-US" dirty="0" smtClean="0"/>
              <a:t> doing DELETE on a read-only resource)</a:t>
            </a:r>
          </a:p>
          <a:p>
            <a:r>
              <a:rPr lang="en-US" b="1" dirty="0" smtClean="0"/>
              <a:t>415</a:t>
            </a:r>
            <a:r>
              <a:rPr lang="en-US" dirty="0" smtClean="0"/>
              <a:t>: unsupported media </a:t>
            </a:r>
            <a:r>
              <a:rPr lang="en-US" dirty="0"/>
              <a:t>t</a:t>
            </a:r>
            <a:r>
              <a:rPr lang="en-US" dirty="0" smtClean="0"/>
              <a:t>ype (</a:t>
            </a:r>
            <a:r>
              <a:rPr lang="en-US" dirty="0" err="1" smtClean="0"/>
              <a:t>eg</a:t>
            </a:r>
            <a:r>
              <a:rPr lang="en-US" dirty="0" smtClean="0"/>
              <a:t> sending XML to JSON-only server)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4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Even if error (</a:t>
            </a:r>
            <a:r>
              <a:rPr lang="en-US" dirty="0" err="1" smtClean="0"/>
              <a:t>eg</a:t>
            </a:r>
            <a:r>
              <a:rPr lang="en-US" dirty="0" smtClean="0"/>
              <a:t> 404), response can have a body, </a:t>
            </a:r>
            <a:r>
              <a:rPr lang="en-US" dirty="0" err="1" smtClean="0"/>
              <a:t>eg</a:t>
            </a:r>
            <a:r>
              <a:rPr lang="en-US" dirty="0" smtClean="0"/>
              <a:t> an HTML page to display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5xx Server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 smtClean="0"/>
              <a:t>500: </a:t>
            </a:r>
            <a:r>
              <a:rPr lang="en-US" dirty="0"/>
              <a:t>Internal Server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Often, a bug, </a:t>
            </a:r>
            <a:r>
              <a:rPr lang="en-US" dirty="0" err="1" smtClean="0"/>
              <a:t>eg</a:t>
            </a:r>
            <a:r>
              <a:rPr lang="en-US" dirty="0" smtClean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 smtClean="0"/>
              <a:t>Note: if whole application server does crash, then you get no response…</a:t>
            </a:r>
          </a:p>
          <a:p>
            <a:pPr lvl="1"/>
            <a:r>
              <a:rPr lang="en-US" dirty="0" smtClean="0"/>
              <a:t>Required external services have problems, </a:t>
            </a:r>
            <a:r>
              <a:rPr lang="en-US" dirty="0" err="1" smtClean="0"/>
              <a:t>eg</a:t>
            </a:r>
            <a:r>
              <a:rPr lang="en-US" dirty="0" smtClean="0"/>
              <a:t> database connection failed </a:t>
            </a:r>
          </a:p>
          <a:p>
            <a:r>
              <a:rPr lang="en-US" dirty="0" smtClean="0"/>
              <a:t>503: </a:t>
            </a:r>
            <a:r>
              <a:rPr lang="en-US" dirty="0"/>
              <a:t>Service </a:t>
            </a:r>
            <a:r>
              <a:rPr lang="en-US" dirty="0" smtClean="0"/>
              <a:t>Unavailable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overloaded of requests, or scheduled downtime for maintenance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2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b="1" dirty="0" smtClean="0"/>
              <a:t>S </a:t>
            </a:r>
            <a:r>
              <a:rPr lang="en-US" dirty="0" smtClean="0"/>
              <a:t>(</a:t>
            </a:r>
            <a:r>
              <a:rPr lang="en-US" dirty="0"/>
              <a:t>HTTP </a:t>
            </a:r>
            <a:r>
              <a:rPr lang="en-US" b="1" dirty="0"/>
              <a:t>S</a:t>
            </a:r>
            <a:r>
              <a:rPr lang="en-US" dirty="0"/>
              <a:t>ecure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Encrypted version of HTTP, </a:t>
            </a:r>
            <a:r>
              <a:rPr lang="en-US" dirty="0"/>
              <a:t>using  Transport Layer </a:t>
            </a:r>
            <a:r>
              <a:rPr lang="en-US" dirty="0" smtClean="0"/>
              <a:t>Security (TLS)</a:t>
            </a:r>
          </a:p>
          <a:p>
            <a:r>
              <a:rPr lang="en-US" dirty="0" smtClean="0"/>
              <a:t>Usually on port 443 instead of 80</a:t>
            </a:r>
          </a:p>
          <a:p>
            <a:r>
              <a:rPr lang="en-US" dirty="0" smtClean="0"/>
              <a:t>URIs are the same as in HTTP (just the “scheme” does change)</a:t>
            </a:r>
          </a:p>
          <a:p>
            <a:r>
              <a:rPr lang="en-US" dirty="0" smtClean="0"/>
              <a:t>Note,  the whole HTTP messages are encrypted, </a:t>
            </a:r>
            <a:r>
              <a:rPr lang="en-US" b="1" dirty="0" smtClean="0"/>
              <a:t>but still using TCP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 smtClean="0"/>
              <a:t>this issue can be avoided by going through proxy networks like TOR , or any VPN provider (but this latter would know what you visit) </a:t>
            </a:r>
          </a:p>
        </p:txBody>
      </p:sp>
    </p:spTree>
    <p:extLst>
      <p:ext uri="{BB962C8B-B14F-4D97-AF65-F5344CB8AC3E}">
        <p14:creationId xmlns:p14="http://schemas.microsoft.com/office/powerpoint/2010/main" val="422300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43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79" y="365125"/>
            <a:ext cx="11512446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Data/Operations Over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825624"/>
            <a:ext cx="11647357" cy="4807523"/>
          </a:xfrm>
        </p:spPr>
        <p:txBody>
          <a:bodyPr/>
          <a:lstStyle/>
          <a:p>
            <a:r>
              <a:rPr lang="en-US" dirty="0" smtClean="0"/>
              <a:t>Provide APIs over network</a:t>
            </a:r>
          </a:p>
          <a:p>
            <a:r>
              <a:rPr lang="en-US" dirty="0" smtClean="0"/>
              <a:t>Typically TCP connections</a:t>
            </a:r>
          </a:p>
          <a:p>
            <a:r>
              <a:rPr lang="en-US" dirty="0" smtClean="0"/>
              <a:t>HTTP most common protocol</a:t>
            </a:r>
          </a:p>
          <a:p>
            <a:r>
              <a:rPr lang="en-US" dirty="0" smtClean="0"/>
              <a:t>So, can see a Web Service as a process that opens a TCP port and responds to incoming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17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825624"/>
            <a:ext cx="11587396" cy="47850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REST</a:t>
            </a:r>
          </a:p>
          <a:p>
            <a:pPr lvl="1"/>
            <a:r>
              <a:rPr lang="en-US" dirty="0" smtClean="0"/>
              <a:t>most common nowadays</a:t>
            </a:r>
          </a:p>
          <a:p>
            <a:pPr lvl="1"/>
            <a:r>
              <a:rPr lang="en-US" dirty="0" smtClean="0"/>
              <a:t>usually strongly tied to HTTP protocol</a:t>
            </a:r>
          </a:p>
          <a:p>
            <a:pPr lvl="1"/>
            <a:r>
              <a:rPr lang="en-US" i="1" dirty="0" smtClean="0"/>
              <a:t>not a protocol, but set of architectural guidelines</a:t>
            </a:r>
          </a:p>
          <a:p>
            <a:pPr lvl="1"/>
            <a:r>
              <a:rPr lang="en-US" dirty="0" smtClean="0"/>
              <a:t>typically serving data in JSON</a:t>
            </a:r>
          </a:p>
          <a:p>
            <a:r>
              <a:rPr lang="en-US" dirty="0" smtClean="0"/>
              <a:t>SOAP</a:t>
            </a:r>
          </a:p>
          <a:p>
            <a:pPr lvl="1"/>
            <a:r>
              <a:rPr lang="en-US" dirty="0" smtClean="0"/>
              <a:t>very common in the past, but disappearing nowadays</a:t>
            </a:r>
          </a:p>
          <a:p>
            <a:pPr lvl="1"/>
            <a:r>
              <a:rPr lang="en-US" dirty="0" smtClean="0"/>
              <a:t>actual protocol, usually over HTTP</a:t>
            </a:r>
          </a:p>
          <a:p>
            <a:pPr lvl="1"/>
            <a:r>
              <a:rPr lang="en-US" dirty="0" smtClean="0"/>
              <a:t>tied to XML</a:t>
            </a:r>
          </a:p>
          <a:p>
            <a:r>
              <a:rPr lang="en-US" dirty="0" err="1" smtClean="0"/>
              <a:t>GraphQL</a:t>
            </a:r>
            <a:endParaRPr lang="en-US" dirty="0" smtClean="0"/>
          </a:p>
          <a:p>
            <a:pPr lvl="1"/>
            <a:r>
              <a:rPr lang="en-US" dirty="0" smtClean="0"/>
              <a:t>the new kid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8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01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37" y="1825625"/>
            <a:ext cx="11759783" cy="4874978"/>
          </a:xfrm>
        </p:spPr>
        <p:txBody>
          <a:bodyPr/>
          <a:lstStyle/>
          <a:p>
            <a:r>
              <a:rPr lang="en-US" dirty="0" smtClean="0"/>
              <a:t>When you want to provide programmable functionalities to your clients over the network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see </a:t>
            </a:r>
            <a:r>
              <a:rPr lang="en-US" dirty="0"/>
              <a:t>public list at </a:t>
            </a:r>
            <a:r>
              <a:rPr lang="en-US" dirty="0">
                <a:hlinkClick r:id="rId3"/>
              </a:rPr>
              <a:t>http://www.programmableweb.com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Separation of </a:t>
            </a:r>
            <a:r>
              <a:rPr lang="en-US" i="1" dirty="0" smtClean="0"/>
              <a:t>frontend</a:t>
            </a:r>
            <a:r>
              <a:rPr lang="en-US" dirty="0" smtClean="0"/>
              <a:t> from </a:t>
            </a:r>
            <a:r>
              <a:rPr lang="en-US" i="1" dirty="0" smtClean="0"/>
              <a:t>backend</a:t>
            </a:r>
          </a:p>
          <a:p>
            <a:pPr lvl="1"/>
            <a:r>
              <a:rPr lang="en-US" dirty="0" smtClean="0"/>
              <a:t>JavaScript doing client-side HTML rendering on browser, where backend is just a web service providing data</a:t>
            </a:r>
          </a:p>
          <a:p>
            <a:r>
              <a:rPr lang="en-US" i="1" dirty="0" err="1" smtClean="0"/>
              <a:t>Microservice</a:t>
            </a:r>
            <a:r>
              <a:rPr lang="en-US" dirty="0" smtClean="0"/>
              <a:t> Architecture</a:t>
            </a:r>
          </a:p>
          <a:p>
            <a:pPr lvl="1"/>
            <a:r>
              <a:rPr lang="en-US" dirty="0" smtClean="0"/>
              <a:t>large systems split into several web services of more manageable size </a:t>
            </a:r>
          </a:p>
          <a:p>
            <a:pPr lvl="1"/>
            <a:r>
              <a:rPr lang="en-US" dirty="0" smtClean="0"/>
              <a:t>extremely important for modern enterprise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2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30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84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0058400" cy="54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22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20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4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10058400" cy="64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31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SpringBoot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3" y="1825624"/>
            <a:ext cx="11579901" cy="4807523"/>
          </a:xfrm>
        </p:spPr>
        <p:txBody>
          <a:bodyPr/>
          <a:lstStyle/>
          <a:p>
            <a:r>
              <a:rPr lang="en-US" dirty="0" smtClean="0"/>
              <a:t>We will write web services in </a:t>
            </a:r>
            <a:r>
              <a:rPr lang="en-US" dirty="0" err="1" smtClean="0"/>
              <a:t>SpringBoot</a:t>
            </a:r>
            <a:r>
              <a:rPr lang="en-US" dirty="0" smtClean="0"/>
              <a:t>, using </a:t>
            </a:r>
            <a:r>
              <a:rPr lang="en-US" dirty="0" err="1" smtClean="0"/>
              <a:t>Kotlin</a:t>
            </a:r>
            <a:endParaRPr lang="en-US" dirty="0" smtClean="0"/>
          </a:p>
          <a:p>
            <a:r>
              <a:rPr lang="en-US" dirty="0" smtClean="0"/>
              <a:t>We start with REST</a:t>
            </a:r>
          </a:p>
          <a:p>
            <a:pPr lvl="1"/>
            <a:r>
              <a:rPr lang="en-US" dirty="0" smtClean="0"/>
              <a:t>This will take roughly half of the course</a:t>
            </a:r>
          </a:p>
          <a:p>
            <a:r>
              <a:rPr lang="en-US" dirty="0" smtClean="0"/>
              <a:t>To properly write REST, need to learn details of HTTP</a:t>
            </a:r>
          </a:p>
          <a:p>
            <a:r>
              <a:rPr lang="en-US" dirty="0" smtClean="0"/>
              <a:t>Recall: REST is just a set of architectural guidelines, and NOT a formal protocol</a:t>
            </a:r>
          </a:p>
          <a:p>
            <a:pPr lvl="1"/>
            <a:r>
              <a:rPr lang="en-US" dirty="0" smtClean="0"/>
              <a:t>at the beginning, we will do some mistakes </a:t>
            </a:r>
            <a:r>
              <a:rPr lang="en-US" i="1" dirty="0" smtClean="0"/>
              <a:t>on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19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 smtClean="0"/>
              <a:t>NOTE: most of the explanations will be directly in the code as comments, and not here in the </a:t>
            </a:r>
            <a:r>
              <a:rPr lang="en-US" i="1" dirty="0" smtClean="0"/>
              <a:t>slides</a:t>
            </a:r>
            <a:endParaRPr lang="en-US" b="1" dirty="0" smtClean="0"/>
          </a:p>
          <a:p>
            <a:r>
              <a:rPr lang="en-US" b="1" dirty="0" smtClean="0"/>
              <a:t>advanced/rest/weather-client</a:t>
            </a:r>
            <a:endParaRPr lang="en-US" b="1" dirty="0" smtClean="0"/>
          </a:p>
          <a:p>
            <a:r>
              <a:rPr lang="en-US" b="1" dirty="0" smtClean="0"/>
              <a:t>advanced/example-news</a:t>
            </a:r>
          </a:p>
          <a:p>
            <a:r>
              <a:rPr lang="en-US" b="1" dirty="0" smtClean="0"/>
              <a:t>advanced/rest/news-rest</a:t>
            </a:r>
          </a:p>
          <a:p>
            <a:r>
              <a:rPr lang="en-US" dirty="0" smtClean="0"/>
              <a:t>Study relevant sections in RFC-7230 and RFC-7231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 HTTP </a:t>
            </a:r>
            <a:r>
              <a:rPr lang="en-US" sz="2800" dirty="0" smtClean="0"/>
              <a:t>request over TCP, </a:t>
            </a:r>
            <a:r>
              <a:rPr lang="en-US" sz="2800" dirty="0" smtClean="0"/>
              <a:t>and get back a HTML page which will be visualized in the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523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URL (</a:t>
            </a:r>
            <a:r>
              <a:rPr lang="en-US" dirty="0"/>
              <a:t>Uniform Resource </a:t>
            </a:r>
            <a:r>
              <a:rPr lang="en-US" dirty="0" smtClean="0"/>
              <a:t>Locator)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Reference to a web resource and how to retrieve it</a:t>
            </a:r>
          </a:p>
          <a:p>
            <a:r>
              <a:rPr lang="en-US" b="1" dirty="0" smtClean="0"/>
              <a:t>scheme</a:t>
            </a:r>
            <a:r>
              <a:rPr lang="en-US" b="1" dirty="0"/>
              <a:t>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</a:t>
            </a:r>
            <a:r>
              <a:rPr lang="en-US" b="1" dirty="0" smtClean="0"/>
              <a:t>]</a:t>
            </a:r>
          </a:p>
          <a:p>
            <a:r>
              <a:rPr lang="en-US" dirty="0"/>
              <a:t>https://</a:t>
            </a:r>
            <a:r>
              <a:rPr lang="en-US" dirty="0" smtClean="0"/>
              <a:t>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scheme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8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Scheme</a:t>
            </a:r>
            <a:r>
              <a:rPr lang="en-US" dirty="0" smtClean="0"/>
              <a:t>: how to access the resource</a:t>
            </a:r>
          </a:p>
          <a:p>
            <a:pPr lvl="1"/>
            <a:r>
              <a:rPr lang="en-US" dirty="0" smtClean="0"/>
              <a:t>http, https, file, ftp, etc.</a:t>
            </a:r>
          </a:p>
          <a:p>
            <a:r>
              <a:rPr lang="en-US" b="1" dirty="0" smtClean="0"/>
              <a:t>Host</a:t>
            </a:r>
            <a:r>
              <a:rPr lang="en-US" dirty="0" smtClean="0"/>
              <a:t>: the name of the server, or directly its numeric IP address</a:t>
            </a:r>
          </a:p>
          <a:p>
            <a:r>
              <a:rPr lang="en-US" b="1" dirty="0" smtClean="0"/>
              <a:t>Port</a:t>
            </a:r>
            <a:r>
              <a:rPr lang="en-US" dirty="0" smtClean="0"/>
              <a:t>: the listening port you will connect to on the remote server</a:t>
            </a:r>
          </a:p>
          <a:p>
            <a:r>
              <a:rPr lang="en-US" b="1" dirty="0" smtClean="0"/>
              <a:t>Path</a:t>
            </a:r>
            <a:r>
              <a:rPr lang="en-US" dirty="0" smtClean="0"/>
              <a:t>: identifies the resource, usually in a hierarchical format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/a/b/c  </a:t>
            </a:r>
          </a:p>
          <a:p>
            <a:r>
              <a:rPr lang="en-US" b="1" dirty="0" smtClean="0"/>
              <a:t>Query</a:t>
            </a:r>
            <a:r>
              <a:rPr lang="en-US" dirty="0" smtClean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</a:t>
            </a:r>
            <a:r>
              <a:rPr lang="en-US" dirty="0"/>
              <a:t>https://</a:t>
            </a:r>
            <a:r>
              <a:rPr lang="en-US" dirty="0" smtClean="0"/>
              <a:t>github.com/search</a:t>
            </a:r>
            <a:r>
              <a:rPr lang="en-US" b="1" dirty="0" smtClean="0"/>
              <a:t>?q=java&amp;type=Repositories&amp;ref=searchresults</a:t>
            </a:r>
          </a:p>
          <a:p>
            <a:r>
              <a:rPr lang="en-US" b="1" dirty="0" smtClean="0"/>
              <a:t>Fragment</a:t>
            </a:r>
            <a:r>
              <a:rPr lang="en-US" dirty="0" smtClean="0"/>
              <a:t>: identifier of further resource, usually inside the main you requested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section inside an HTML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9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 smtClean="0"/>
              <a:t>=</a:t>
            </a:r>
          </a:p>
          <a:p>
            <a:r>
              <a:rPr lang="en-US" dirty="0" smtClean="0"/>
              <a:t>The asked page/resource </a:t>
            </a:r>
            <a:r>
              <a:rPr lang="en-US" dirty="0"/>
              <a:t>is </a:t>
            </a:r>
            <a:r>
              <a:rPr lang="en-US" b="1" dirty="0"/>
              <a:t>/</a:t>
            </a:r>
            <a:r>
              <a:rPr lang="en-US" b="1" dirty="0" smtClean="0"/>
              <a:t>search</a:t>
            </a:r>
            <a:r>
              <a:rPr lang="en-US" dirty="0" smtClean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1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URI (</a:t>
            </a:r>
            <a:r>
              <a:rPr lang="en-US" dirty="0"/>
              <a:t>Uniform Resource </a:t>
            </a:r>
            <a:r>
              <a:rPr lang="en-US" dirty="0" smtClean="0"/>
              <a:t>Identifier)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String </a:t>
            </a:r>
            <a:r>
              <a:rPr lang="en-US" dirty="0"/>
              <a:t>of characters used to identify a </a:t>
            </a:r>
            <a:r>
              <a:rPr lang="en-US" dirty="0" smtClean="0"/>
              <a:t>resource</a:t>
            </a:r>
          </a:p>
          <a:p>
            <a:r>
              <a:rPr lang="en-US" dirty="0"/>
              <a:t>A URL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URI: </a:t>
            </a:r>
          </a:p>
          <a:p>
            <a:pPr lvl="1"/>
            <a:r>
              <a:rPr lang="en-US" dirty="0" smtClean="0"/>
              <a:t>Exactly same format</a:t>
            </a:r>
          </a:p>
          <a:p>
            <a:pPr lvl="1"/>
            <a:r>
              <a:rPr lang="en-US" dirty="0" smtClean="0"/>
              <a:t>In URL, the resource is typically located on a network</a:t>
            </a:r>
          </a:p>
          <a:p>
            <a:pPr lvl="1"/>
            <a:r>
              <a:rPr lang="en-US" dirty="0" smtClean="0"/>
              <a:t>Given a URL, you should be able to access the resource, which is not necessarily true for URI </a:t>
            </a:r>
          </a:p>
          <a:p>
            <a:r>
              <a:rPr lang="en-US" dirty="0" smtClean="0"/>
              <a:t>The distinction between URL and URI is conceptually very thin</a:t>
            </a:r>
          </a:p>
          <a:p>
            <a:pPr lvl="1"/>
            <a:r>
              <a:rPr lang="en-US" dirty="0" smtClean="0"/>
              <a:t>Most people use the two terms interchangeably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8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6640</TotalTime>
  <Words>2148</Words>
  <Application>Microsoft Office PowerPoint</Application>
  <PresentationFormat>Widescreen</PresentationFormat>
  <Paragraphs>248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Enterprise Programmering 2  Lesson 02: Web APIs</vt:lpstr>
      <vt:lpstr>Goals</vt:lpstr>
      <vt:lpstr>HTTP</vt:lpstr>
      <vt:lpstr>PowerPoint Presentation</vt:lpstr>
      <vt:lpstr>PowerPoint Presentation</vt:lpstr>
      <vt:lpstr>URL (Uniform Resource Locator)</vt:lpstr>
      <vt:lpstr>Cont.</vt:lpstr>
      <vt:lpstr>PowerPoint Presentation</vt:lpstr>
      <vt:lpstr>URI (Uniform Resource Identifier)</vt:lpstr>
      <vt:lpstr>TCP not Enough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Web Services</vt:lpstr>
      <vt:lpstr>Data/Operations Over Network</vt:lpstr>
      <vt:lpstr>Types of Web Services</vt:lpstr>
      <vt:lpstr>Why?</vt:lpstr>
      <vt:lpstr>PowerPoint Presentation</vt:lpstr>
      <vt:lpstr>PowerPoint Presentation</vt:lpstr>
      <vt:lpstr>PowerPoint Presentation</vt:lpstr>
      <vt:lpstr>PowerPoint Presentation</vt:lpstr>
      <vt:lpstr>SpringBoot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261</cp:revision>
  <cp:lastPrinted>2017-12-21T12:07:11Z</cp:lastPrinted>
  <dcterms:created xsi:type="dcterms:W3CDTF">2017-12-10T14:32:25Z</dcterms:created>
  <dcterms:modified xsi:type="dcterms:W3CDTF">2018-08-14T10:25:30Z</dcterms:modified>
</cp:coreProperties>
</file>